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0" r:id="rId5"/>
    <p:sldId id="261" r:id="rId6"/>
    <p:sldId id="259" r:id="rId7"/>
    <p:sldId id="262" r:id="rId8"/>
    <p:sldId id="264" r:id="rId9"/>
    <p:sldId id="265" r:id="rId10"/>
    <p:sldId id="263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A20051"/>
    <a:srgbClr val="006600"/>
    <a:srgbClr val="CC6600"/>
    <a:srgbClr val="996633"/>
    <a:srgbClr val="663300"/>
    <a:srgbClr val="61B6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42" y="9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5DDB-69B7-413E-A2D3-3FFC6C20175C}" type="datetimeFigureOut">
              <a:rPr lang="es-MX" smtClean="0"/>
              <a:t>15/07/2015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CB6B-1B26-40D4-A26D-B040E5AF6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13760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5DDB-69B7-413E-A2D3-3FFC6C20175C}" type="datetimeFigureOut">
              <a:rPr lang="es-MX" smtClean="0"/>
              <a:t>15/07/2015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CB6B-1B26-40D4-A26D-B040E5AF6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90348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5DDB-69B7-413E-A2D3-3FFC6C20175C}" type="datetimeFigureOut">
              <a:rPr lang="es-MX" smtClean="0"/>
              <a:t>15/07/2015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CB6B-1B26-40D4-A26D-B040E5AF6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7258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5DDB-69B7-413E-A2D3-3FFC6C20175C}" type="datetimeFigureOut">
              <a:rPr lang="es-MX" smtClean="0"/>
              <a:t>15/07/2015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CB6B-1B26-40D4-A26D-B040E5AF6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12689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5DDB-69B7-413E-A2D3-3FFC6C20175C}" type="datetimeFigureOut">
              <a:rPr lang="es-MX" smtClean="0"/>
              <a:t>15/07/2015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CB6B-1B26-40D4-A26D-B040E5AF6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13974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5DDB-69B7-413E-A2D3-3FFC6C20175C}" type="datetimeFigureOut">
              <a:rPr lang="es-MX" smtClean="0"/>
              <a:t>15/07/2015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CB6B-1B26-40D4-A26D-B040E5AF6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47009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5DDB-69B7-413E-A2D3-3FFC6C20175C}" type="datetimeFigureOut">
              <a:rPr lang="es-MX" smtClean="0"/>
              <a:t>15/07/2015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CB6B-1B26-40D4-A26D-B040E5AF6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9055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5DDB-69B7-413E-A2D3-3FFC6C20175C}" type="datetimeFigureOut">
              <a:rPr lang="es-MX" smtClean="0"/>
              <a:t>15/07/2015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CB6B-1B26-40D4-A26D-B040E5AF6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79636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5DDB-69B7-413E-A2D3-3FFC6C20175C}" type="datetimeFigureOut">
              <a:rPr lang="es-MX" smtClean="0"/>
              <a:t>15/07/2015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CB6B-1B26-40D4-A26D-B040E5AF6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9342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5DDB-69B7-413E-A2D3-3FFC6C20175C}" type="datetimeFigureOut">
              <a:rPr lang="es-MX" smtClean="0"/>
              <a:t>15/07/2015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CB6B-1B26-40D4-A26D-B040E5AF6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43080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5DDB-69B7-413E-A2D3-3FFC6C20175C}" type="datetimeFigureOut">
              <a:rPr lang="es-MX" smtClean="0"/>
              <a:t>15/07/2015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ECB6B-1B26-40D4-A26D-B040E5AF6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1385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E5DDB-69B7-413E-A2D3-3FFC6C20175C}" type="datetimeFigureOut">
              <a:rPr lang="es-MX" smtClean="0"/>
              <a:t>15/07/2015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ECB6B-1B26-40D4-A26D-B040E5AF6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0409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cicmundiales.com.mx/ameg2015.html" TargetMode="Externa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586" y="116173"/>
            <a:ext cx="2563919" cy="941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163" y="64168"/>
            <a:ext cx="5551511" cy="1765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216" y="1717113"/>
            <a:ext cx="4132732" cy="1379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ángulo 9"/>
          <p:cNvSpPr/>
          <p:nvPr/>
        </p:nvSpPr>
        <p:spPr>
          <a:xfrm>
            <a:off x="1956668" y="3682289"/>
            <a:ext cx="4392549" cy="1323439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8000" b="1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Arial Narrow" panose="020B0606020202030204" pitchFamily="34" charset="0"/>
              </a:rPr>
              <a:t>HOTELES 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232" y="5614547"/>
            <a:ext cx="698056" cy="1077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220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C000">
              <a:alpha val="44000"/>
            </a:srgbClr>
          </a:solidFill>
        </p:spPr>
      </p:pic>
      <p:sp>
        <p:nvSpPr>
          <p:cNvPr id="2" name="Rectángulo 1"/>
          <p:cNvSpPr/>
          <p:nvPr/>
        </p:nvSpPr>
        <p:spPr>
          <a:xfrm>
            <a:off x="814418" y="277586"/>
            <a:ext cx="2698176" cy="769441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SERVICIOS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27210" y="2267610"/>
            <a:ext cx="3354979" cy="4493538"/>
          </a:xfrm>
          <a:prstGeom prst="rect">
            <a:avLst/>
          </a:prstGeom>
          <a:solidFill>
            <a:srgbClr val="CC6600">
              <a:alpha val="44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s-MX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Servicio de Concierge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MX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Cajero automático.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MX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Centro de Negocios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MX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Servicio de botones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MX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Tienda de regalos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MX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Playa Privada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MX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Internet áreas comunes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MX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Centro de acondicionamiento Físico</a:t>
            </a:r>
            <a:endParaRPr lang="es-MX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208873" y="1019264"/>
            <a:ext cx="3354979" cy="4893647"/>
          </a:xfrm>
          <a:prstGeom prst="rect">
            <a:avLst/>
          </a:prstGeom>
          <a:solidFill>
            <a:srgbClr val="CC6600">
              <a:alpha val="44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 marL="457200" indent="-457200">
              <a:buFont typeface="Wingdings" panose="05000000000000000000" pitchFamily="2" charset="2"/>
              <a:buChar char="ü"/>
              <a:defRPr sz="2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s-MX" dirty="0"/>
              <a:t>Spa </a:t>
            </a:r>
          </a:p>
          <a:p>
            <a:r>
              <a:rPr lang="es-MX" dirty="0"/>
              <a:t>Valet Parking</a:t>
            </a:r>
          </a:p>
          <a:p>
            <a:r>
              <a:rPr lang="es-MX" dirty="0"/>
              <a:t>Servicios Médicos externos.</a:t>
            </a:r>
          </a:p>
          <a:p>
            <a:r>
              <a:rPr lang="es-MX" dirty="0"/>
              <a:t>Programa de Actividades</a:t>
            </a:r>
          </a:p>
          <a:p>
            <a:r>
              <a:rPr lang="es-MX" dirty="0"/>
              <a:t>Lavandería y Tintorería</a:t>
            </a:r>
          </a:p>
          <a:p>
            <a:r>
              <a:rPr lang="es-MX" dirty="0"/>
              <a:t>Jacuzzi.</a:t>
            </a:r>
          </a:p>
          <a:p>
            <a:r>
              <a:rPr lang="es-MX" dirty="0"/>
              <a:t>Acceso a instalaciones de Emerald Bay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260" y="771137"/>
            <a:ext cx="2909040" cy="2843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1062" y="4008357"/>
            <a:ext cx="3777200" cy="2268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145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C000">
              <a:alpha val="44000"/>
            </a:srgbClr>
          </a:solidFill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0412" y="333375"/>
            <a:ext cx="8829675" cy="6524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ángulo 3"/>
          <p:cNvSpPr/>
          <p:nvPr/>
        </p:nvSpPr>
        <p:spPr>
          <a:xfrm>
            <a:off x="75206" y="376363"/>
            <a:ext cx="2754280" cy="769441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dirty="0" smtClean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UBICACIÓN</a:t>
            </a:r>
            <a:endParaRPr lang="es-ES" sz="4400" dirty="0">
              <a:ln w="0"/>
              <a:solidFill>
                <a:srgbClr val="6633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93184" y="2484522"/>
            <a:ext cx="2610544" cy="2308324"/>
          </a:xfrm>
          <a:prstGeom prst="rect">
            <a:avLst/>
          </a:prstGeom>
          <a:solidFill>
            <a:srgbClr val="CC6600">
              <a:alpha val="44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 marL="457200" indent="-457200">
              <a:buFont typeface="Wingdings" panose="05000000000000000000" pitchFamily="2" charset="2"/>
              <a:buChar char="ü"/>
              <a:defRPr sz="2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pPr marL="0" indent="0">
              <a:buNone/>
            </a:pPr>
            <a:r>
              <a:rPr lang="es-MX" sz="2400" dirty="0"/>
              <a:t>Av. Camarón Sábalo #2121, Fracc. Sábalo Country, 82110 Mazatlán, </a:t>
            </a:r>
            <a:r>
              <a:rPr lang="es-MX" sz="2400" dirty="0" smtClean="0"/>
              <a:t>Sinaloa</a:t>
            </a:r>
            <a:endParaRPr lang="es-MX" sz="2400" dirty="0"/>
          </a:p>
          <a:p>
            <a:pPr marL="0" indent="0">
              <a:buNone/>
            </a:pPr>
            <a:endParaRPr lang="es-MX" sz="2400" dirty="0"/>
          </a:p>
          <a:p>
            <a:pPr marL="0" indent="0">
              <a:buNone/>
            </a:pPr>
            <a:r>
              <a:rPr lang="es-MX" sz="2400" dirty="0"/>
              <a:t>Tel: 01 669 989 8900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9898" y="0"/>
            <a:ext cx="600194" cy="46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0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00FF">
              <a:alpha val="44000"/>
            </a:srgbClr>
          </a:solidFill>
        </p:spPr>
      </p:pic>
      <p:pic>
        <p:nvPicPr>
          <p:cNvPr id="6146" name="Picture 2" descr="Hotel Crowne Plaza Mazatlá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758" y="344823"/>
            <a:ext cx="3579490" cy="134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282028" y="379939"/>
            <a:ext cx="6425220" cy="769441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dirty="0" smtClean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CROWNE PLAZA MAZATLÁN</a:t>
            </a:r>
            <a:endParaRPr lang="es-ES" sz="4400" b="0" cap="none" spc="0" dirty="0">
              <a:ln w="0"/>
              <a:solidFill>
                <a:srgbClr val="A2005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61477" y="2607892"/>
            <a:ext cx="3272587" cy="461665"/>
          </a:xfrm>
          <a:prstGeom prst="rect">
            <a:avLst/>
          </a:prstGeom>
          <a:solidFill>
            <a:srgbClr val="A20051">
              <a:alpha val="43922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pPr algn="ctr"/>
            <a:r>
              <a:rPr lang="es-MX" dirty="0"/>
              <a:t>HABITACION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4347415" y="2607890"/>
            <a:ext cx="1989221" cy="461665"/>
          </a:xfrm>
          <a:prstGeom prst="rect">
            <a:avLst/>
          </a:prstGeom>
          <a:solidFill>
            <a:srgbClr val="A20051">
              <a:alpha val="43922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s-MX" dirty="0"/>
              <a:t>COSTO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7182501" y="2607891"/>
            <a:ext cx="4357436" cy="461665"/>
          </a:xfrm>
          <a:prstGeom prst="rect">
            <a:avLst/>
          </a:prstGeom>
          <a:solidFill>
            <a:srgbClr val="A20051">
              <a:alpha val="43922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s-MX" dirty="0"/>
              <a:t>INCLUYE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545434" y="3661723"/>
            <a:ext cx="3272588" cy="461665"/>
          </a:xfrm>
          <a:prstGeom prst="rect">
            <a:avLst/>
          </a:prstGeom>
          <a:solidFill>
            <a:srgbClr val="FF00FF">
              <a:alpha val="43922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SENCILLA</a:t>
            </a:r>
            <a:endParaRPr lang="es-MX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537414" y="5142057"/>
            <a:ext cx="3272588" cy="461665"/>
          </a:xfrm>
          <a:prstGeom prst="rect">
            <a:avLst/>
          </a:prstGeom>
          <a:solidFill>
            <a:srgbClr val="FF00FF">
              <a:alpha val="43922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s-MX" dirty="0" smtClean="0"/>
              <a:t>DOBLE</a:t>
            </a:r>
            <a:endParaRPr lang="es-MX" dirty="0"/>
          </a:p>
        </p:txBody>
      </p:sp>
      <p:sp>
        <p:nvSpPr>
          <p:cNvPr id="12" name="CuadroTexto 11"/>
          <p:cNvSpPr txBox="1"/>
          <p:nvPr/>
        </p:nvSpPr>
        <p:spPr>
          <a:xfrm>
            <a:off x="4347415" y="3661722"/>
            <a:ext cx="1989221" cy="461665"/>
          </a:xfrm>
          <a:prstGeom prst="rect">
            <a:avLst/>
          </a:prstGeom>
          <a:solidFill>
            <a:srgbClr val="FF00FF">
              <a:alpha val="44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s-MX" dirty="0" smtClean="0"/>
              <a:t>$1, 780.00</a:t>
            </a:r>
            <a:endParaRPr lang="es-MX" dirty="0"/>
          </a:p>
        </p:txBody>
      </p:sp>
      <p:sp>
        <p:nvSpPr>
          <p:cNvPr id="14" name="CuadroTexto 13"/>
          <p:cNvSpPr txBox="1"/>
          <p:nvPr/>
        </p:nvSpPr>
        <p:spPr>
          <a:xfrm>
            <a:off x="4347414" y="5147834"/>
            <a:ext cx="1989221" cy="461665"/>
          </a:xfrm>
          <a:prstGeom prst="rect">
            <a:avLst/>
          </a:prstGeom>
          <a:solidFill>
            <a:srgbClr val="FF00FF">
              <a:alpha val="44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s-MX" dirty="0" smtClean="0"/>
              <a:t>$1, 820.00</a:t>
            </a:r>
            <a:endParaRPr lang="es-MX" dirty="0"/>
          </a:p>
        </p:txBody>
      </p:sp>
      <p:sp>
        <p:nvSpPr>
          <p:cNvPr id="16" name="CuadroTexto 15"/>
          <p:cNvSpPr txBox="1"/>
          <p:nvPr/>
        </p:nvSpPr>
        <p:spPr>
          <a:xfrm>
            <a:off x="7182501" y="3654265"/>
            <a:ext cx="4357436" cy="1938992"/>
          </a:xfrm>
          <a:prstGeom prst="rect">
            <a:avLst/>
          </a:prstGeom>
          <a:solidFill>
            <a:srgbClr val="FF00FF">
              <a:alpha val="43922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s-MX" dirty="0"/>
              <a:t>* PRECIO POR HABITACIÓN POR    </a:t>
            </a:r>
          </a:p>
          <a:p>
            <a:r>
              <a:rPr lang="es-MX" dirty="0"/>
              <a:t>  NOCHE.</a:t>
            </a:r>
          </a:p>
          <a:p>
            <a:r>
              <a:rPr lang="es-MX" dirty="0"/>
              <a:t>* NO INCLUYE ALIMENTOS</a:t>
            </a:r>
          </a:p>
          <a:p>
            <a:r>
              <a:rPr lang="es-MX" dirty="0"/>
              <a:t>* IMPUESTOS Y PROPINAS</a:t>
            </a:r>
          </a:p>
          <a:p>
            <a:r>
              <a:rPr lang="es-MX" dirty="0"/>
              <a:t>  INCLUIDAS</a:t>
            </a:r>
          </a:p>
        </p:txBody>
      </p:sp>
    </p:spTree>
    <p:extLst>
      <p:ext uri="{BB962C8B-B14F-4D97-AF65-F5344CB8AC3E}">
        <p14:creationId xmlns:p14="http://schemas.microsoft.com/office/powerpoint/2010/main" val="235392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00FF">
              <a:alpha val="44000"/>
            </a:srgbClr>
          </a:solidFill>
        </p:spPr>
      </p:pic>
      <p:sp>
        <p:nvSpPr>
          <p:cNvPr id="3" name="Rectángulo 2"/>
          <p:cNvSpPr/>
          <p:nvPr/>
        </p:nvSpPr>
        <p:spPr>
          <a:xfrm>
            <a:off x="529504" y="350605"/>
            <a:ext cx="3597203" cy="769441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HABITACIONES</a:t>
            </a:r>
          </a:p>
        </p:txBody>
      </p:sp>
      <p:pic>
        <p:nvPicPr>
          <p:cNvPr id="7170" name="Picture 2" descr="Habitación Junior Suite K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916" y="179432"/>
            <a:ext cx="3527783" cy="31181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abitación Junior Suite Dob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89" y="3988494"/>
            <a:ext cx="3246521" cy="28695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7752" y="3712111"/>
            <a:ext cx="3817446" cy="2886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4" name="Picture 6" descr="http://www.hotelesenmazatlan.info/crowne_plaza_mazatlan/lobb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15" y="1120046"/>
            <a:ext cx="3873200" cy="25821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78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00FF">
              <a:alpha val="44000"/>
            </a:srgbClr>
          </a:solidFill>
        </p:spPr>
      </p:pic>
      <p:sp>
        <p:nvSpPr>
          <p:cNvPr id="2" name="Rectángulo 1"/>
          <p:cNvSpPr/>
          <p:nvPr/>
        </p:nvSpPr>
        <p:spPr>
          <a:xfrm>
            <a:off x="532987" y="264707"/>
            <a:ext cx="3904980" cy="769441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RESTAURANTES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382567" y="1238289"/>
            <a:ext cx="2824271" cy="461665"/>
          </a:xfrm>
          <a:prstGeom prst="rect">
            <a:avLst/>
          </a:prstGeom>
          <a:solidFill>
            <a:srgbClr val="A20051">
              <a:alpha val="43922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pPr algn="l"/>
            <a:r>
              <a:rPr lang="es-MX" dirty="0" smtClean="0"/>
              <a:t>Los Candiles</a:t>
            </a:r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382567" y="1796715"/>
            <a:ext cx="7670570" cy="769441"/>
          </a:xfrm>
          <a:prstGeom prst="rect">
            <a:avLst/>
          </a:prstGeom>
          <a:solidFill>
            <a:srgbClr val="FF00FF">
              <a:alpha val="43922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s-MX" sz="2200" dirty="0"/>
              <a:t>Alta cocina </a:t>
            </a:r>
            <a:r>
              <a:rPr lang="es-MX" sz="2200" dirty="0" smtClean="0"/>
              <a:t>Internacional y Mariscos</a:t>
            </a:r>
          </a:p>
          <a:p>
            <a:r>
              <a:rPr lang="es-MX" sz="2200" dirty="0" smtClean="0"/>
              <a:t>Horario: 7:00 am a 11:00 pm</a:t>
            </a:r>
            <a:endParaRPr lang="es-MX" sz="2200" dirty="0"/>
          </a:p>
        </p:txBody>
      </p:sp>
      <p:sp>
        <p:nvSpPr>
          <p:cNvPr id="6" name="CuadroTexto 5"/>
          <p:cNvSpPr txBox="1"/>
          <p:nvPr/>
        </p:nvSpPr>
        <p:spPr>
          <a:xfrm>
            <a:off x="8975583" y="2902746"/>
            <a:ext cx="2824271" cy="461665"/>
          </a:xfrm>
          <a:prstGeom prst="rect">
            <a:avLst/>
          </a:prstGeom>
          <a:solidFill>
            <a:srgbClr val="A20051">
              <a:alpha val="43922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pPr algn="l"/>
            <a:r>
              <a:rPr lang="es-MX" dirty="0" smtClean="0"/>
              <a:t>Sushi Bar</a:t>
            </a:r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4129284" y="3524041"/>
            <a:ext cx="7670570" cy="769441"/>
          </a:xfrm>
          <a:prstGeom prst="rect">
            <a:avLst/>
          </a:prstGeom>
          <a:solidFill>
            <a:srgbClr val="FF00FF">
              <a:alpha val="43922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s-MX" sz="2200" dirty="0" smtClean="0"/>
              <a:t>Barra de Sushi y cocina oriental</a:t>
            </a:r>
          </a:p>
          <a:p>
            <a:r>
              <a:rPr lang="es-MX" sz="2200" dirty="0" smtClean="0"/>
              <a:t>Horario: 6:00 pm a 11:00 pm.</a:t>
            </a:r>
            <a:endParaRPr lang="es-MX" sz="2200" dirty="0"/>
          </a:p>
        </p:txBody>
      </p:sp>
      <p:sp>
        <p:nvSpPr>
          <p:cNvPr id="8" name="CuadroTexto 7"/>
          <p:cNvSpPr txBox="1"/>
          <p:nvPr/>
        </p:nvSpPr>
        <p:spPr>
          <a:xfrm>
            <a:off x="382566" y="5151232"/>
            <a:ext cx="2824271" cy="461665"/>
          </a:xfrm>
          <a:prstGeom prst="rect">
            <a:avLst/>
          </a:prstGeom>
          <a:solidFill>
            <a:srgbClr val="A20051">
              <a:alpha val="43922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pPr algn="l"/>
            <a:r>
              <a:rPr lang="es-MX" dirty="0" smtClean="0"/>
              <a:t>La Isla Snack  Bar</a:t>
            </a:r>
            <a:endParaRPr lang="es-MX" dirty="0"/>
          </a:p>
        </p:txBody>
      </p:sp>
      <p:sp>
        <p:nvSpPr>
          <p:cNvPr id="9" name="CuadroTexto 8"/>
          <p:cNvSpPr txBox="1"/>
          <p:nvPr/>
        </p:nvSpPr>
        <p:spPr>
          <a:xfrm>
            <a:off x="382566" y="5827193"/>
            <a:ext cx="7670570" cy="769441"/>
          </a:xfrm>
          <a:prstGeom prst="rect">
            <a:avLst/>
          </a:prstGeom>
          <a:solidFill>
            <a:srgbClr val="FF00FF">
              <a:alpha val="43922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s-MX" sz="2200" dirty="0" smtClean="0"/>
              <a:t>Diferentes opciones de snack, sándwiches y hamburguesas.</a:t>
            </a:r>
          </a:p>
          <a:p>
            <a:r>
              <a:rPr lang="es-MX" sz="2200" dirty="0" smtClean="0"/>
              <a:t>Horario: 11:00 am a 6:00 pm.</a:t>
            </a:r>
            <a:endParaRPr lang="es-MX" sz="2200" dirty="0"/>
          </a:p>
        </p:txBody>
      </p:sp>
      <p:pic>
        <p:nvPicPr>
          <p:cNvPr id="8194" name="Picture 2" descr="restaurante en Mazatlá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583" y="232159"/>
            <a:ext cx="2461016" cy="23339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sushi en Mazatlá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56" y="2718599"/>
            <a:ext cx="2404281" cy="22801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snack bar en Mazatlá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492" y="4494432"/>
            <a:ext cx="2358667" cy="22369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06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00FF">
              <a:alpha val="44000"/>
            </a:srgbClr>
          </a:solidFill>
        </p:spPr>
      </p:pic>
      <p:sp>
        <p:nvSpPr>
          <p:cNvPr id="3" name="Rectángulo 2"/>
          <p:cNvSpPr/>
          <p:nvPr/>
        </p:nvSpPr>
        <p:spPr>
          <a:xfrm>
            <a:off x="814418" y="277586"/>
            <a:ext cx="2698176" cy="769441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SERVICIOS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681956" y="1987269"/>
            <a:ext cx="3354979" cy="3108543"/>
          </a:xfrm>
          <a:prstGeom prst="rect">
            <a:avLst/>
          </a:prstGeom>
          <a:solidFill>
            <a:srgbClr val="FF00FF">
              <a:alpha val="44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s-MX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Servicio a cuartos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MX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Spa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MX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Gimnasio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MX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Kit de aromaterapia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MX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Centro de Negocios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MX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Masajes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MX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Salón de Belleza</a:t>
            </a:r>
            <a:endParaRPr lang="es-MX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278" y="277586"/>
            <a:ext cx="4040106" cy="2296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708" y="2655710"/>
            <a:ext cx="4228227" cy="2060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https://encrypted-tbn2.gstatic.com/images?q=tbn:ANd9GcRqp5D6T4wY9ayGyQhN5kRfs0Jg6nCncC51I089FHS1EuiwYHfs4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935" y="4225017"/>
            <a:ext cx="3105749" cy="23263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29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00FF">
              <a:alpha val="44000"/>
            </a:srgbClr>
          </a:solidFill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6235" y="365103"/>
            <a:ext cx="8181975" cy="5895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7125" y="1352281"/>
            <a:ext cx="600194" cy="46202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55512" y="376363"/>
            <a:ext cx="2754280" cy="769441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dirty="0">
                <a:ln w="0"/>
                <a:solidFill>
                  <a:srgbClr val="A2005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UBICACIÓN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399248" y="2459504"/>
            <a:ext cx="2610544" cy="1938992"/>
          </a:xfrm>
          <a:prstGeom prst="rect">
            <a:avLst/>
          </a:prstGeom>
          <a:solidFill>
            <a:srgbClr val="FF00FF">
              <a:alpha val="44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 marL="457200" indent="-457200">
              <a:buFont typeface="Wingdings" panose="05000000000000000000" pitchFamily="2" charset="2"/>
              <a:buChar char="ü"/>
              <a:defRPr sz="2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pPr marL="0" indent="0">
              <a:buNone/>
            </a:pPr>
            <a:r>
              <a:rPr lang="es-MX" sz="2400" dirty="0"/>
              <a:t>Sábalo Cerritos 3110, Sin Nombre, </a:t>
            </a:r>
            <a:r>
              <a:rPr lang="es-MX" sz="2400" dirty="0" smtClean="0"/>
              <a:t>Mazatlán, Sinaloa</a:t>
            </a:r>
          </a:p>
          <a:p>
            <a:pPr marL="0" indent="0">
              <a:buNone/>
            </a:pPr>
            <a:endParaRPr lang="es-MX" sz="2400" dirty="0"/>
          </a:p>
          <a:p>
            <a:pPr marL="0" indent="0">
              <a:buNone/>
            </a:pPr>
            <a:r>
              <a:rPr lang="es-MX" sz="2400" dirty="0"/>
              <a:t>Tel: 01 669 988 0324</a:t>
            </a:r>
          </a:p>
        </p:txBody>
      </p:sp>
    </p:spTree>
    <p:extLst>
      <p:ext uri="{BB962C8B-B14F-4D97-AF65-F5344CB8AC3E}">
        <p14:creationId xmlns:p14="http://schemas.microsoft.com/office/powerpoint/2010/main" val="27529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00FF">
              <a:alpha val="44000"/>
            </a:srgbClr>
          </a:solidFill>
        </p:spPr>
      </p:pic>
      <p:pic>
        <p:nvPicPr>
          <p:cNvPr id="10242" name="Picture 2" descr="https://encrypted-tbn2.gstatic.com/images?q=tbn:ANd9GcRcWX0x8Wvy5sv4HbfpxOQFulUAOcMTwP_zXZvkq-41DCqpRMrv5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572" y="0"/>
            <a:ext cx="2690656" cy="266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987097" y="341303"/>
            <a:ext cx="6715108" cy="144655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CID MARINA CLUB DE YATES </a:t>
            </a:r>
          </a:p>
          <a:p>
            <a:pPr algn="ctr"/>
            <a:r>
              <a:rPr lang="es-E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MAZATLAN</a:t>
            </a:r>
            <a:endParaRPr lang="es-ES" sz="4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61477" y="2788198"/>
            <a:ext cx="3272587" cy="461665"/>
          </a:xfrm>
          <a:prstGeom prst="rect">
            <a:avLst/>
          </a:prstGeom>
          <a:solidFill>
            <a:schemeClr val="tx1">
              <a:lumMod val="85000"/>
              <a:lumOff val="15000"/>
              <a:alpha val="43922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pPr algn="ctr"/>
            <a:r>
              <a:rPr lang="es-MX" dirty="0"/>
              <a:t>HABITACION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4347415" y="2788196"/>
            <a:ext cx="1989221" cy="461665"/>
          </a:xfrm>
          <a:prstGeom prst="rect">
            <a:avLst/>
          </a:prstGeom>
          <a:solidFill>
            <a:schemeClr val="tx1">
              <a:lumMod val="85000"/>
              <a:lumOff val="15000"/>
              <a:alpha val="43922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s-MX" dirty="0"/>
              <a:t>COSTO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7182501" y="2788197"/>
            <a:ext cx="4357436" cy="461665"/>
          </a:xfrm>
          <a:prstGeom prst="rect">
            <a:avLst/>
          </a:prstGeom>
          <a:solidFill>
            <a:schemeClr val="tx1">
              <a:lumMod val="85000"/>
              <a:lumOff val="15000"/>
              <a:alpha val="43922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s-MX" dirty="0"/>
              <a:t>INCLUYE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545434" y="3661723"/>
            <a:ext cx="3272588" cy="461665"/>
          </a:xfrm>
          <a:prstGeom prst="rect">
            <a:avLst/>
          </a:prstGeom>
          <a:solidFill>
            <a:srgbClr val="FFC000">
              <a:alpha val="43922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SENCILLA</a:t>
            </a:r>
            <a:endParaRPr lang="es-MX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37414" y="5142057"/>
            <a:ext cx="3272588" cy="461665"/>
          </a:xfrm>
          <a:prstGeom prst="rect">
            <a:avLst/>
          </a:prstGeom>
          <a:solidFill>
            <a:srgbClr val="FFC000">
              <a:alpha val="43922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s-MX" dirty="0" smtClean="0"/>
              <a:t>DOBLE</a:t>
            </a:r>
            <a:endParaRPr lang="es-MX" dirty="0"/>
          </a:p>
        </p:txBody>
      </p:sp>
      <p:sp>
        <p:nvSpPr>
          <p:cNvPr id="10" name="CuadroTexto 9"/>
          <p:cNvSpPr txBox="1"/>
          <p:nvPr/>
        </p:nvSpPr>
        <p:spPr>
          <a:xfrm>
            <a:off x="4347415" y="3661722"/>
            <a:ext cx="1989221" cy="461665"/>
          </a:xfrm>
          <a:prstGeom prst="rect">
            <a:avLst/>
          </a:prstGeom>
          <a:solidFill>
            <a:srgbClr val="FFC000">
              <a:alpha val="44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s-MX" dirty="0" smtClean="0"/>
              <a:t>$1, 750.00</a:t>
            </a:r>
            <a:endParaRPr lang="es-MX" dirty="0"/>
          </a:p>
        </p:txBody>
      </p:sp>
      <p:sp>
        <p:nvSpPr>
          <p:cNvPr id="11" name="CuadroTexto 10"/>
          <p:cNvSpPr txBox="1"/>
          <p:nvPr/>
        </p:nvSpPr>
        <p:spPr>
          <a:xfrm>
            <a:off x="4347414" y="5147834"/>
            <a:ext cx="1989221" cy="461665"/>
          </a:xfrm>
          <a:prstGeom prst="rect">
            <a:avLst/>
          </a:prstGeom>
          <a:solidFill>
            <a:srgbClr val="FFC000">
              <a:alpha val="44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s-MX" dirty="0" smtClean="0"/>
              <a:t>$1, 800.00</a:t>
            </a:r>
            <a:endParaRPr lang="es-MX" dirty="0"/>
          </a:p>
        </p:txBody>
      </p:sp>
      <p:sp>
        <p:nvSpPr>
          <p:cNvPr id="12" name="CuadroTexto 11"/>
          <p:cNvSpPr txBox="1"/>
          <p:nvPr/>
        </p:nvSpPr>
        <p:spPr>
          <a:xfrm>
            <a:off x="7182501" y="3654265"/>
            <a:ext cx="4357436" cy="1938992"/>
          </a:xfrm>
          <a:prstGeom prst="rect">
            <a:avLst/>
          </a:prstGeom>
          <a:solidFill>
            <a:srgbClr val="FFC000">
              <a:alpha val="43922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s-MX" dirty="0"/>
              <a:t>* PRECIO POR HABITACIÓN POR    </a:t>
            </a:r>
          </a:p>
          <a:p>
            <a:r>
              <a:rPr lang="es-MX" dirty="0"/>
              <a:t>  NOCHE.</a:t>
            </a:r>
          </a:p>
          <a:p>
            <a:r>
              <a:rPr lang="es-MX" dirty="0"/>
              <a:t>* NO INCLUYE ALIMENTOS</a:t>
            </a:r>
          </a:p>
          <a:p>
            <a:r>
              <a:rPr lang="es-MX" dirty="0"/>
              <a:t>* IMPUESTOS Y PROPINAS</a:t>
            </a:r>
          </a:p>
          <a:p>
            <a:r>
              <a:rPr lang="es-MX" dirty="0"/>
              <a:t>  INCLUIDAS</a:t>
            </a:r>
          </a:p>
        </p:txBody>
      </p:sp>
    </p:spTree>
    <p:extLst>
      <p:ext uri="{BB962C8B-B14F-4D97-AF65-F5344CB8AC3E}">
        <p14:creationId xmlns:p14="http://schemas.microsoft.com/office/powerpoint/2010/main" val="42856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00FF">
              <a:alpha val="44000"/>
            </a:srgbClr>
          </a:solidFill>
        </p:spPr>
      </p:pic>
      <p:sp>
        <p:nvSpPr>
          <p:cNvPr id="2" name="Rectángulo 1"/>
          <p:cNvSpPr/>
          <p:nvPr/>
        </p:nvSpPr>
        <p:spPr>
          <a:xfrm>
            <a:off x="529504" y="350605"/>
            <a:ext cx="3597203" cy="769441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HABITACIONES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323" y="486006"/>
            <a:ext cx="4566868" cy="2456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2" name="Picture 4" descr="http://www.hotelesenmazatlan.info/el_cid_marina_beach_hotel_mazatlan/habitac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04" y="1120046"/>
            <a:ext cx="4320453" cy="28803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0552" y="3569144"/>
            <a:ext cx="4769139" cy="2662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6" name="Picture 8" descr="http://exp.cdn-hotels.com/hotels/1000000/530000/522000/521987/521987_15_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551" y="4429881"/>
            <a:ext cx="3832253" cy="21898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22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00FF">
              <a:alpha val="44000"/>
            </a:srgbClr>
          </a:solidFill>
        </p:spPr>
      </p:pic>
      <p:sp>
        <p:nvSpPr>
          <p:cNvPr id="2" name="Rectángulo 1"/>
          <p:cNvSpPr/>
          <p:nvPr/>
        </p:nvSpPr>
        <p:spPr>
          <a:xfrm>
            <a:off x="532987" y="264707"/>
            <a:ext cx="3904980" cy="769441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RESTAURANTES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382567" y="1238289"/>
            <a:ext cx="2824271" cy="461665"/>
          </a:xfrm>
          <a:prstGeom prst="rect">
            <a:avLst/>
          </a:prstGeom>
          <a:solidFill>
            <a:schemeClr val="tx1">
              <a:lumMod val="85000"/>
              <a:lumOff val="15000"/>
              <a:alpha val="43922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pPr algn="l"/>
            <a:r>
              <a:rPr lang="es-MX" dirty="0" smtClean="0"/>
              <a:t>La Marina</a:t>
            </a:r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382567" y="1796715"/>
            <a:ext cx="7670570" cy="769441"/>
          </a:xfrm>
          <a:prstGeom prst="rect">
            <a:avLst/>
          </a:prstGeom>
          <a:solidFill>
            <a:srgbClr val="FFC000">
              <a:alpha val="43922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s-MX" sz="2200" dirty="0" smtClean="0"/>
              <a:t>Cocina Internacional y especialidades de mariscos. Mezcla de sabores con el toque de la Cocina Tradicional y típica de la región.</a:t>
            </a:r>
            <a:endParaRPr lang="es-MX" sz="2200" dirty="0"/>
          </a:p>
        </p:txBody>
      </p:sp>
      <p:sp>
        <p:nvSpPr>
          <p:cNvPr id="6" name="CuadroTexto 5"/>
          <p:cNvSpPr txBox="1"/>
          <p:nvPr/>
        </p:nvSpPr>
        <p:spPr>
          <a:xfrm>
            <a:off x="8975583" y="2902746"/>
            <a:ext cx="2824271" cy="461665"/>
          </a:xfrm>
          <a:prstGeom prst="rect">
            <a:avLst/>
          </a:prstGeom>
          <a:solidFill>
            <a:schemeClr val="tx1">
              <a:lumMod val="85000"/>
              <a:lumOff val="15000"/>
              <a:alpha val="43922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pPr algn="l"/>
            <a:r>
              <a:rPr lang="es-MX" dirty="0" smtClean="0"/>
              <a:t>El Calypso Snack Bar</a:t>
            </a:r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4129284" y="3524041"/>
            <a:ext cx="7670570" cy="769441"/>
          </a:xfrm>
          <a:prstGeom prst="rect">
            <a:avLst/>
          </a:prstGeom>
          <a:solidFill>
            <a:srgbClr val="FFC000">
              <a:alpha val="43922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s-MX" sz="2200" dirty="0" smtClean="0"/>
              <a:t>Aperitivos, Snacks y antojitos acompañados con bebidas refrescantes.</a:t>
            </a:r>
            <a:endParaRPr lang="es-MX" sz="2200" dirty="0"/>
          </a:p>
        </p:txBody>
      </p:sp>
      <p:sp>
        <p:nvSpPr>
          <p:cNvPr id="8" name="CuadroTexto 7"/>
          <p:cNvSpPr txBox="1"/>
          <p:nvPr/>
        </p:nvSpPr>
        <p:spPr>
          <a:xfrm>
            <a:off x="532987" y="5147050"/>
            <a:ext cx="2824271" cy="461665"/>
          </a:xfrm>
          <a:prstGeom prst="rect">
            <a:avLst/>
          </a:prstGeom>
          <a:solidFill>
            <a:schemeClr val="tx1">
              <a:lumMod val="85000"/>
              <a:lumOff val="15000"/>
              <a:alpha val="43922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pPr algn="l"/>
            <a:r>
              <a:rPr lang="es-MX" dirty="0" smtClean="0"/>
              <a:t>La Gruta Snack Bar</a:t>
            </a:r>
            <a:endParaRPr lang="es-MX" dirty="0"/>
          </a:p>
        </p:txBody>
      </p:sp>
      <p:sp>
        <p:nvSpPr>
          <p:cNvPr id="9" name="CuadroTexto 8"/>
          <p:cNvSpPr txBox="1"/>
          <p:nvPr/>
        </p:nvSpPr>
        <p:spPr>
          <a:xfrm>
            <a:off x="532987" y="5705476"/>
            <a:ext cx="7670570" cy="769441"/>
          </a:xfrm>
          <a:prstGeom prst="rect">
            <a:avLst/>
          </a:prstGeom>
          <a:solidFill>
            <a:srgbClr val="FFC000">
              <a:alpha val="43922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s-MX" sz="2200" dirty="0" smtClean="0"/>
              <a:t>Lo que se le antoje a la parrilla. Variedad de snacks mexicanos e internacionales. Platillos típicos de mariscos.</a:t>
            </a:r>
            <a:endParaRPr lang="es-MX" sz="2200" dirty="0"/>
          </a:p>
        </p:txBody>
      </p:sp>
      <p:pic>
        <p:nvPicPr>
          <p:cNvPr id="13314" name="Picture 2" descr="http://photo1.hotelsclick.com/mazatlan/55804/grande/el-cid-marina-beach-hotel-restaurante.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748" y="184906"/>
            <a:ext cx="3429000" cy="2381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encrypted-tbn2.gstatic.com/images?q=tbn:ANd9GcQyAIAZ5v7AimGJjcJSgqxs6cTbTZhs4OkPRGoxntcOaLmauDWcc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87" y="2691116"/>
            <a:ext cx="2867900" cy="21481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images.travelocitylatino.com/_lib/vimages/Mazatlan/Hotels/El_Cid_Marina_Beach/Gallery/Mazatlan-Cid-Marina-marina-ba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284" y="4521998"/>
            <a:ext cx="2977463" cy="22330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64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C000">
              <a:alpha val="44000"/>
            </a:srgbClr>
          </a:solidFill>
        </p:spPr>
      </p:pic>
      <p:sp>
        <p:nvSpPr>
          <p:cNvPr id="6" name="CuadroTexto 5"/>
          <p:cNvSpPr txBox="1"/>
          <p:nvPr/>
        </p:nvSpPr>
        <p:spPr>
          <a:xfrm>
            <a:off x="561477" y="2337433"/>
            <a:ext cx="3272587" cy="461665"/>
          </a:xfrm>
          <a:prstGeom prst="rect">
            <a:avLst/>
          </a:prstGeom>
          <a:solidFill>
            <a:srgbClr val="006600">
              <a:alpha val="37647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HABITACION</a:t>
            </a:r>
            <a:endParaRPr lang="es-MX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347415" y="2337431"/>
            <a:ext cx="1989221" cy="461665"/>
          </a:xfrm>
          <a:prstGeom prst="rect">
            <a:avLst/>
          </a:prstGeom>
          <a:solidFill>
            <a:srgbClr val="006600">
              <a:alpha val="37647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s-MX" dirty="0"/>
              <a:t>COSTO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7182501" y="2337432"/>
            <a:ext cx="4357436" cy="461665"/>
          </a:xfrm>
          <a:prstGeom prst="rect">
            <a:avLst/>
          </a:prstGeom>
          <a:solidFill>
            <a:srgbClr val="006600">
              <a:alpha val="37647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s-MX" dirty="0"/>
              <a:t>INCLUYE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545434" y="3172328"/>
            <a:ext cx="3272588" cy="461665"/>
          </a:xfrm>
          <a:prstGeom prst="rect">
            <a:avLst/>
          </a:prstGeom>
          <a:solidFill>
            <a:schemeClr val="accent6">
              <a:alpha val="44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SENCILLA - JUNIOR</a:t>
            </a:r>
            <a:endParaRPr lang="es-MX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545434" y="3954833"/>
            <a:ext cx="3272588" cy="461665"/>
          </a:xfrm>
          <a:prstGeom prst="rect">
            <a:avLst/>
          </a:prstGeom>
          <a:solidFill>
            <a:schemeClr val="accent6">
              <a:alpha val="44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s-MX" dirty="0"/>
              <a:t>DOBLE - JUNIOR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537414" y="4652662"/>
            <a:ext cx="3272588" cy="461665"/>
          </a:xfrm>
          <a:prstGeom prst="rect">
            <a:avLst/>
          </a:prstGeom>
          <a:solidFill>
            <a:schemeClr val="accent6">
              <a:alpha val="44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s-MX" dirty="0"/>
              <a:t>MASTER SENCILLA 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561478" y="5366536"/>
            <a:ext cx="3272588" cy="461665"/>
          </a:xfrm>
          <a:prstGeom prst="rect">
            <a:avLst/>
          </a:prstGeom>
          <a:solidFill>
            <a:schemeClr val="accent6">
              <a:alpha val="44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s-MX" dirty="0"/>
              <a:t>MASTER DOBLE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4347415" y="3172327"/>
            <a:ext cx="1989221" cy="461665"/>
          </a:xfrm>
          <a:prstGeom prst="rect">
            <a:avLst/>
          </a:prstGeom>
          <a:solidFill>
            <a:schemeClr val="accent6">
              <a:alpha val="44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s-MX" dirty="0" smtClean="0"/>
              <a:t>$2, 180.00</a:t>
            </a:r>
            <a:endParaRPr lang="es-MX" dirty="0"/>
          </a:p>
        </p:txBody>
      </p:sp>
      <p:sp>
        <p:nvSpPr>
          <p:cNvPr id="16" name="CuadroTexto 15"/>
          <p:cNvSpPr txBox="1"/>
          <p:nvPr/>
        </p:nvSpPr>
        <p:spPr>
          <a:xfrm>
            <a:off x="4347415" y="3949434"/>
            <a:ext cx="1989221" cy="461665"/>
          </a:xfrm>
          <a:prstGeom prst="rect">
            <a:avLst/>
          </a:prstGeom>
          <a:solidFill>
            <a:schemeClr val="accent6">
              <a:alpha val="44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s-MX" dirty="0"/>
              <a:t>$2, 230.00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4347414" y="4658439"/>
            <a:ext cx="1989221" cy="461665"/>
          </a:xfrm>
          <a:prstGeom prst="rect">
            <a:avLst/>
          </a:prstGeom>
          <a:solidFill>
            <a:schemeClr val="accent6">
              <a:alpha val="44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s-MX" dirty="0"/>
              <a:t>$2, 800.00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4347414" y="5366535"/>
            <a:ext cx="1989221" cy="461665"/>
          </a:xfrm>
          <a:prstGeom prst="rect">
            <a:avLst/>
          </a:prstGeom>
          <a:solidFill>
            <a:schemeClr val="accent6">
              <a:alpha val="44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s-MX" dirty="0"/>
              <a:t>$2, 900.00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7182501" y="3461083"/>
            <a:ext cx="4357436" cy="1938992"/>
          </a:xfrm>
          <a:prstGeom prst="rect">
            <a:avLst/>
          </a:prstGeom>
          <a:solidFill>
            <a:schemeClr val="accent6">
              <a:alpha val="44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pPr algn="l"/>
            <a:r>
              <a:rPr lang="es-MX" dirty="0"/>
              <a:t>* PRECIO POR HABITACIÓN POR    </a:t>
            </a:r>
          </a:p>
          <a:p>
            <a:pPr algn="l"/>
            <a:r>
              <a:rPr lang="es-MX" dirty="0"/>
              <a:t>  NOCHE.</a:t>
            </a:r>
          </a:p>
          <a:p>
            <a:pPr algn="l"/>
            <a:r>
              <a:rPr lang="es-MX" dirty="0"/>
              <a:t>* NO INCLUYE ALIMENTOS</a:t>
            </a:r>
          </a:p>
          <a:p>
            <a:pPr algn="l"/>
            <a:r>
              <a:rPr lang="es-MX" dirty="0"/>
              <a:t>* IMPUESTOS Y PROPINAS</a:t>
            </a:r>
          </a:p>
          <a:p>
            <a:pPr algn="l"/>
            <a:r>
              <a:rPr lang="es-MX" dirty="0"/>
              <a:t>  INCLUIDAS</a:t>
            </a:r>
          </a:p>
        </p:txBody>
      </p:sp>
      <p:sp>
        <p:nvSpPr>
          <p:cNvPr id="8" name="Rectángulo 7"/>
          <p:cNvSpPr/>
          <p:nvPr/>
        </p:nvSpPr>
        <p:spPr>
          <a:xfrm>
            <a:off x="537414" y="186934"/>
            <a:ext cx="4087979" cy="144655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r>
              <a:rPr lang="es-ES" sz="4400" b="0" cap="none" spc="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PUEBLO BONITO </a:t>
            </a:r>
          </a:p>
          <a:p>
            <a:r>
              <a:rPr lang="es-ES" sz="4400" b="0" cap="none" spc="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EMERALD BAY</a:t>
            </a:r>
            <a:endParaRPr lang="es-ES" sz="4400" b="0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3074" name="Picture 2" descr="Pueblo Bonito Emerald Bay en mazatl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840" y="349270"/>
            <a:ext cx="4357436" cy="132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92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00FF">
              <a:alpha val="44000"/>
            </a:srgbClr>
          </a:solidFill>
        </p:spPr>
      </p:pic>
      <p:sp>
        <p:nvSpPr>
          <p:cNvPr id="3" name="Rectángulo 2"/>
          <p:cNvSpPr/>
          <p:nvPr/>
        </p:nvSpPr>
        <p:spPr>
          <a:xfrm>
            <a:off x="814418" y="277586"/>
            <a:ext cx="2698176" cy="769441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SERVICIOS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681956" y="1987269"/>
            <a:ext cx="3354979" cy="3108543"/>
          </a:xfrm>
          <a:prstGeom prst="rect">
            <a:avLst/>
          </a:prstGeom>
          <a:solidFill>
            <a:srgbClr val="FFC000">
              <a:alpha val="44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s-MX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Servicio a cuartos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MX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Spa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MX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Gimnasio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MX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Centro de Negocios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MX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Programa de actividades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s-MX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14338" name="Picture 2" descr="http://images.bestday.com/_lib/vimages/Mazatlan/Hotels/El_Cid_Marina_Beach/Gallery/Mazatlan-Cid-Marina-pisci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443" y="2116138"/>
            <a:ext cx="3440805" cy="25806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i0.bookcdn.com/data/Photos/Big/129/12969/12969558/El-Cid-Marina-Beach-Hotel-photos-Restaurant-Photo-album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83" y="0"/>
            <a:ext cx="3766427" cy="21161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www.mexicodesconocido.com.mx/assets/images/destinos/mazatlan/marina_el_cid_puerto_mazatl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112" y="4716963"/>
            <a:ext cx="4175353" cy="21208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19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00FF">
              <a:alpha val="44000"/>
            </a:srgbClr>
          </a:solidFill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6253" y="252412"/>
            <a:ext cx="8201025" cy="6353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8854" y="252411"/>
            <a:ext cx="2143125" cy="115252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55512" y="376363"/>
            <a:ext cx="2754280" cy="769441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UBICACIÓN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399248" y="2459504"/>
            <a:ext cx="2610544" cy="2308324"/>
          </a:xfrm>
          <a:prstGeom prst="rect">
            <a:avLst/>
          </a:prstGeom>
          <a:solidFill>
            <a:srgbClr val="FFC000">
              <a:alpha val="44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 marL="457200" indent="-457200">
              <a:buFont typeface="Wingdings" panose="05000000000000000000" pitchFamily="2" charset="2"/>
              <a:buChar char="ü"/>
              <a:defRPr sz="2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pPr marL="0" indent="0" fontAlgn="t">
              <a:buNone/>
            </a:pPr>
            <a:r>
              <a:rPr lang="es-MX" sz="2400" dirty="0"/>
              <a:t>Circuito del </a:t>
            </a:r>
            <a:r>
              <a:rPr lang="es-MX" sz="2400" dirty="0" smtClean="0"/>
              <a:t>Campeador  El </a:t>
            </a:r>
            <a:r>
              <a:rPr lang="es-MX" sz="2400" dirty="0"/>
              <a:t>Cid</a:t>
            </a:r>
          </a:p>
          <a:p>
            <a:pPr marL="0" indent="0" fontAlgn="t">
              <a:buNone/>
            </a:pPr>
            <a:r>
              <a:rPr lang="es-MX" sz="2400" dirty="0"/>
              <a:t>82110 </a:t>
            </a:r>
            <a:r>
              <a:rPr lang="es-MX" sz="2400" dirty="0" smtClean="0"/>
              <a:t>Mazatlán, Sinaloa</a:t>
            </a:r>
            <a:endParaRPr lang="es-MX" sz="2400" dirty="0"/>
          </a:p>
          <a:p>
            <a:pPr marL="0" indent="0">
              <a:buNone/>
            </a:pPr>
            <a:endParaRPr lang="es-MX" sz="2400" dirty="0"/>
          </a:p>
          <a:p>
            <a:pPr marL="0" indent="0">
              <a:buNone/>
            </a:pPr>
            <a:r>
              <a:rPr lang="es-MX" sz="2400" dirty="0"/>
              <a:t>Tel: 01 669 916 3468</a:t>
            </a:r>
          </a:p>
        </p:txBody>
      </p:sp>
    </p:spTree>
    <p:extLst>
      <p:ext uri="{BB962C8B-B14F-4D97-AF65-F5344CB8AC3E}">
        <p14:creationId xmlns:p14="http://schemas.microsoft.com/office/powerpoint/2010/main" val="244978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006" y="0"/>
            <a:ext cx="12255006" cy="6858000"/>
          </a:xfrm>
          <a:prstGeom prst="rect">
            <a:avLst/>
          </a:prstGeom>
          <a:solidFill>
            <a:srgbClr val="FF00FF">
              <a:alpha val="44000"/>
            </a:srgbClr>
          </a:solidFill>
        </p:spPr>
      </p:pic>
      <p:sp>
        <p:nvSpPr>
          <p:cNvPr id="3" name="Rectángulo 1"/>
          <p:cNvSpPr/>
          <p:nvPr/>
        </p:nvSpPr>
        <p:spPr>
          <a:xfrm>
            <a:off x="262606" y="350605"/>
            <a:ext cx="4131004" cy="769441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RESERVACIONES</a:t>
            </a:r>
            <a:endParaRPr lang="es-ES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4" name="Picture 2" descr="C:\Users\Adrian Segura\Desktop\ADRI@N\2015\ENDOSCOPIA\IMAGENES\REUINION-201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3216" y="100829"/>
            <a:ext cx="4769033" cy="15169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8" name="7 Grupo"/>
          <p:cNvGrpSpPr/>
          <p:nvPr/>
        </p:nvGrpSpPr>
        <p:grpSpPr>
          <a:xfrm>
            <a:off x="710718" y="2328331"/>
            <a:ext cx="5385282" cy="2088926"/>
            <a:chOff x="6633176" y="2461151"/>
            <a:chExt cx="5219073" cy="1933003"/>
          </a:xfrm>
        </p:grpSpPr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3176" y="2461151"/>
              <a:ext cx="1251981" cy="193300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6" name="5 CuadroTexto"/>
            <p:cNvSpPr txBox="1"/>
            <p:nvPr/>
          </p:nvSpPr>
          <p:spPr>
            <a:xfrm>
              <a:off x="7885157" y="3440191"/>
              <a:ext cx="3967092" cy="939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i="1" dirty="0" smtClean="0">
                  <a:latin typeface="Arial Narrow" pitchFamily="34" charset="0"/>
                </a:rPr>
                <a:t>Congresos, Incentivos y Convenciones Mundiales, S.A. de C.V.</a:t>
              </a:r>
              <a:r>
                <a:rPr lang="es-ES" sz="2000" b="1" i="1" dirty="0">
                  <a:latin typeface="Arial Narrow" pitchFamily="34" charset="0"/>
                </a:rPr>
                <a:t> </a:t>
              </a:r>
              <a:r>
                <a:rPr lang="es-ES" sz="2000" b="1" i="1" dirty="0" smtClean="0">
                  <a:latin typeface="Arial Narrow" pitchFamily="34" charset="0"/>
                </a:rPr>
                <a:t>http://www.cicmundiales.com.mx</a:t>
              </a:r>
              <a:endParaRPr lang="es-ES" sz="2000" b="1" i="1" dirty="0">
                <a:latin typeface="Arial Narrow" pitchFamily="34" charset="0"/>
              </a:endParaRPr>
            </a:p>
          </p:txBody>
        </p:sp>
      </p:grpSp>
      <p:sp>
        <p:nvSpPr>
          <p:cNvPr id="7" name="6 CuadroTexto"/>
          <p:cNvSpPr txBox="1"/>
          <p:nvPr/>
        </p:nvSpPr>
        <p:spPr>
          <a:xfrm>
            <a:off x="6557631" y="2328331"/>
            <a:ext cx="5014937" cy="3046988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s-MX" sz="2400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r>
              <a:rPr lang="es-MX" sz="24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Hospedaje:</a:t>
            </a:r>
          </a:p>
          <a:p>
            <a:r>
              <a:rPr lang="es-MX" sz="24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Lic. Federico Rodríguez</a:t>
            </a:r>
          </a:p>
          <a:p>
            <a:r>
              <a:rPr lang="es-MX" sz="24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Tel. 5171 1380 </a:t>
            </a:r>
            <a:endParaRPr lang="es-MX" sz="24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r>
              <a:rPr lang="es-MX" sz="24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Fax: </a:t>
            </a:r>
            <a:r>
              <a:rPr lang="es-MX" sz="24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51711382</a:t>
            </a:r>
          </a:p>
          <a:p>
            <a:r>
              <a:rPr lang="es-MX" sz="24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Cel. 0445548223537</a:t>
            </a:r>
            <a:endParaRPr lang="es-MX" sz="2400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r>
              <a:rPr lang="es-MX" sz="24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Mail</a:t>
            </a:r>
            <a:r>
              <a:rPr lang="es-MX" sz="24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: </a:t>
            </a:r>
            <a:r>
              <a:rPr lang="es-MX" sz="24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frodriguez@grupodestinos.com.mx</a:t>
            </a:r>
            <a:endParaRPr lang="es-MX" sz="24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endParaRPr lang="es-MX" sz="24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9" name="8 CuadroTexto">
            <a:hlinkClick r:id="rId5"/>
          </p:cNvPr>
          <p:cNvSpPr txBox="1"/>
          <p:nvPr/>
        </p:nvSpPr>
        <p:spPr>
          <a:xfrm>
            <a:off x="436097" y="6107165"/>
            <a:ext cx="55968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latin typeface="Arial Narrow" pitchFamily="34" charset="0"/>
              </a:rPr>
              <a:t>Para realizar su reservación en línea </a:t>
            </a:r>
            <a:r>
              <a:rPr lang="es-ES" sz="2000" b="1" u="sng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DE CLICK AQUI</a:t>
            </a:r>
            <a:endParaRPr lang="es-ES" sz="2000" b="1" u="sng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90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C000">
              <a:alpha val="44000"/>
            </a:srgbClr>
          </a:solidFill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278" y="1298289"/>
            <a:ext cx="4382952" cy="2519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http://images.trvl-media.com/hotels/1000000/850000/843100/843081/843081_93_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333" y="3864786"/>
            <a:ext cx="3981210" cy="2616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022" y="4218037"/>
            <a:ext cx="3975800" cy="2262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http://exp.cdn-hotels.com/hotels/1000000/850000/843100/843081/843081_131_z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583" y="359751"/>
            <a:ext cx="4754825" cy="2672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493447" y="221816"/>
            <a:ext cx="3597203" cy="769441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r>
              <a:rPr lang="es-ES" sz="44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HABITACIONES</a:t>
            </a:r>
          </a:p>
        </p:txBody>
      </p:sp>
    </p:spTree>
    <p:extLst>
      <p:ext uri="{BB962C8B-B14F-4D97-AF65-F5344CB8AC3E}">
        <p14:creationId xmlns:p14="http://schemas.microsoft.com/office/powerpoint/2010/main" val="49457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C000">
              <a:alpha val="44000"/>
            </a:srgbClr>
          </a:solidFill>
        </p:spPr>
      </p:pic>
      <p:sp>
        <p:nvSpPr>
          <p:cNvPr id="3" name="Rectángulo 2"/>
          <p:cNvSpPr/>
          <p:nvPr/>
        </p:nvSpPr>
        <p:spPr>
          <a:xfrm>
            <a:off x="382567" y="264707"/>
            <a:ext cx="3904980" cy="769441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r>
              <a:rPr lang="es-ES" sz="44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RESTAURANTES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382567" y="1796715"/>
            <a:ext cx="7670570" cy="1200329"/>
          </a:xfrm>
          <a:prstGeom prst="rect">
            <a:avLst/>
          </a:prstGeom>
          <a:solidFill>
            <a:srgbClr val="92D050">
              <a:alpha val="44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2400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just"/>
            <a:r>
              <a:rPr lang="es-MX" dirty="0" smtClean="0"/>
              <a:t>Bajo </a:t>
            </a:r>
            <a:r>
              <a:rPr lang="es-MX" dirty="0"/>
              <a:t>la sombra de una hermosa terraza para disfrutar una espectacular vista. Música de piano en vivo. </a:t>
            </a:r>
            <a:r>
              <a:rPr lang="es-MX" i="1" dirty="0"/>
              <a:t>Desayuno de 7:00 am a 12:00 pm. y cena de 6:00 pm a 10:00 pm.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82568" y="1238289"/>
            <a:ext cx="1959580" cy="461665"/>
          </a:xfrm>
          <a:prstGeom prst="rect">
            <a:avLst/>
          </a:prstGeom>
          <a:solidFill>
            <a:srgbClr val="006600">
              <a:alpha val="37647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s-MX" i="1" dirty="0"/>
              <a:t>La Cordeliere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9213746" y="3198167"/>
            <a:ext cx="1959580" cy="461665"/>
          </a:xfrm>
          <a:prstGeom prst="rect">
            <a:avLst/>
          </a:prstGeom>
          <a:solidFill>
            <a:srgbClr val="006600">
              <a:alpha val="37647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24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s-MX" dirty="0"/>
              <a:t>The Bistro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3502756" y="3791360"/>
            <a:ext cx="7670570" cy="830997"/>
          </a:xfrm>
          <a:prstGeom prst="rect">
            <a:avLst/>
          </a:prstGeom>
          <a:solidFill>
            <a:srgbClr val="92D050">
              <a:alpha val="44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 algn="just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s-MX" dirty="0"/>
              <a:t>Exquisita cocina internacional, pizzas gourmet y sushi recién preparado. Carta de vinos. 7:00 am a 11:00 pm.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422672" y="4696689"/>
            <a:ext cx="1959580" cy="461665"/>
          </a:xfrm>
          <a:prstGeom prst="rect">
            <a:avLst/>
          </a:prstGeom>
          <a:solidFill>
            <a:srgbClr val="006600">
              <a:alpha val="37647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24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s-MX" dirty="0"/>
              <a:t>Emerald Grill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422672" y="5288337"/>
            <a:ext cx="7670570" cy="1200329"/>
          </a:xfrm>
          <a:prstGeom prst="rect">
            <a:avLst/>
          </a:prstGeom>
          <a:solidFill>
            <a:srgbClr val="92D050">
              <a:alpha val="44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2400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just"/>
            <a:r>
              <a:rPr lang="es-MX" dirty="0" smtClean="0"/>
              <a:t>Conveniente y extenso menú de platillos ligeros como ensaladas, sándwiches y botanas. Variedad de cervezas y cocteles. </a:t>
            </a:r>
            <a:r>
              <a:rPr lang="es-MX" i="1" dirty="0" smtClean="0"/>
              <a:t>10:00 am a 6:00 pm</a:t>
            </a:r>
            <a:r>
              <a:rPr lang="es-MX" dirty="0" smtClean="0"/>
              <a:t>.</a:t>
            </a:r>
            <a:endParaRPr lang="es-MX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4211" y="614795"/>
            <a:ext cx="3573602" cy="1645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Pueblo Bonito Mazatlan Restauran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059" y="4855335"/>
            <a:ext cx="2966593" cy="16797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96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7"/>
            <a:ext cx="12192000" cy="6858000"/>
          </a:xfrm>
          <a:prstGeom prst="rect">
            <a:avLst/>
          </a:prstGeom>
          <a:solidFill>
            <a:srgbClr val="FFC000">
              <a:alpha val="44000"/>
            </a:srgbClr>
          </a:solidFill>
        </p:spPr>
      </p:pic>
      <p:sp>
        <p:nvSpPr>
          <p:cNvPr id="3" name="Rectángulo 2"/>
          <p:cNvSpPr/>
          <p:nvPr/>
        </p:nvSpPr>
        <p:spPr>
          <a:xfrm>
            <a:off x="453732" y="303344"/>
            <a:ext cx="2698175" cy="769441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r>
              <a:rPr lang="es-ES" sz="44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SERVICIOS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578726" y="1339042"/>
            <a:ext cx="3354979" cy="4154984"/>
          </a:xfrm>
          <a:prstGeom prst="rect">
            <a:avLst/>
          </a:prstGeom>
          <a:solidFill>
            <a:srgbClr val="92D050">
              <a:alpha val="44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s-MX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Servicio de Concierge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MX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Programa de Actividades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MX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Traslado Hotel Pueblo Bonito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MX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Piscina Adultos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MX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Piscina niños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MX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Piscina hidromasaje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MX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Playa Privada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MX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Joyeria</a:t>
            </a:r>
            <a:endParaRPr lang="es-MX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MX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Gimnasio</a:t>
            </a:r>
            <a:endParaRPr lang="es-MX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418510" y="2654881"/>
            <a:ext cx="3354979" cy="4031873"/>
          </a:xfrm>
          <a:prstGeom prst="rect">
            <a:avLst/>
          </a:prstGeom>
          <a:solidFill>
            <a:srgbClr val="92D050">
              <a:alpha val="44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 marL="457200" indent="-457200">
              <a:buFont typeface="Wingdings" panose="05000000000000000000" pitchFamily="2" charset="2"/>
              <a:buChar char="ü"/>
              <a:defRPr sz="2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s-MX" sz="2400" dirty="0" smtClean="0"/>
              <a:t>Spa</a:t>
            </a:r>
          </a:p>
          <a:p>
            <a:r>
              <a:rPr lang="es-MX" sz="2400" dirty="0" smtClean="0"/>
              <a:t>Salón de Belleza</a:t>
            </a:r>
          </a:p>
          <a:p>
            <a:r>
              <a:rPr lang="es-MX" sz="2400" dirty="0" smtClean="0"/>
              <a:t>Servicio Ejecutivo de Negocios.</a:t>
            </a:r>
          </a:p>
          <a:p>
            <a:r>
              <a:rPr lang="es-MX" sz="2400" dirty="0" smtClean="0"/>
              <a:t>Niñera</a:t>
            </a:r>
          </a:p>
          <a:p>
            <a:r>
              <a:rPr lang="es-MX" sz="2400" dirty="0" smtClean="0"/>
              <a:t>Lavandería </a:t>
            </a:r>
          </a:p>
          <a:p>
            <a:r>
              <a:rPr lang="es-MX" sz="2400" dirty="0" smtClean="0"/>
              <a:t>Tintorería</a:t>
            </a:r>
          </a:p>
          <a:p>
            <a:r>
              <a:rPr lang="es-MX" sz="2400" dirty="0" smtClean="0"/>
              <a:t>Alquiler de automóviles</a:t>
            </a:r>
          </a:p>
          <a:p>
            <a:r>
              <a:rPr lang="es-MX" sz="2400" dirty="0" smtClean="0"/>
              <a:t>Agua purificada en toda la propiedad.</a:t>
            </a:r>
          </a:p>
          <a:p>
            <a:pPr lvl="1"/>
            <a:endParaRPr lang="es-MX" sz="16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7395" y="540970"/>
            <a:ext cx="3919256" cy="2113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215" y="3599447"/>
            <a:ext cx="3335025" cy="2142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55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C000">
              <a:alpha val="44000"/>
            </a:srgbClr>
          </a:solidFill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1967" y="241277"/>
            <a:ext cx="8582025" cy="614362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7674" y="5074777"/>
            <a:ext cx="799363" cy="615337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453732" y="303344"/>
            <a:ext cx="2217274" cy="769441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r>
              <a:rPr lang="es-ES" sz="440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Ubicación</a:t>
            </a:r>
            <a:endParaRPr lang="es-ES" sz="440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93184" y="2626191"/>
            <a:ext cx="2610544" cy="2677656"/>
          </a:xfrm>
          <a:prstGeom prst="rect">
            <a:avLst/>
          </a:prstGeom>
          <a:solidFill>
            <a:srgbClr val="92D050">
              <a:alpha val="43922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pPr algn="just"/>
            <a:r>
              <a:rPr lang="es-MX" b="0" dirty="0">
                <a:effectLst/>
              </a:rPr>
              <a:t>Av. Ernesto Coppel Campana SN, Zona Nuevo </a:t>
            </a:r>
            <a:r>
              <a:rPr lang="es-MX" b="0" dirty="0" smtClean="0">
                <a:effectLst/>
              </a:rPr>
              <a:t>Mazatlán, </a:t>
            </a:r>
            <a:r>
              <a:rPr lang="es-MX" b="0" dirty="0">
                <a:effectLst/>
              </a:rPr>
              <a:t>82110 </a:t>
            </a:r>
            <a:r>
              <a:rPr lang="es-MX" b="0" dirty="0" smtClean="0">
                <a:effectLst/>
              </a:rPr>
              <a:t>Mazatlán, Sinaloa</a:t>
            </a:r>
          </a:p>
          <a:p>
            <a:pPr algn="just"/>
            <a:endParaRPr lang="es-MX" b="0" dirty="0" smtClean="0">
              <a:effectLst/>
            </a:endParaRPr>
          </a:p>
          <a:p>
            <a:pPr algn="just"/>
            <a:r>
              <a:rPr lang="es-MX" b="0" dirty="0" smtClean="0">
                <a:effectLst/>
              </a:rPr>
              <a:t>Tel: </a:t>
            </a:r>
            <a:r>
              <a:rPr lang="es-MX" b="0" dirty="0">
                <a:effectLst/>
              </a:rPr>
              <a:t>01 669 989 0525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4454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21"/>
            <a:ext cx="12192000" cy="6858000"/>
          </a:xfrm>
          <a:prstGeom prst="rect">
            <a:avLst/>
          </a:prstGeom>
          <a:solidFill>
            <a:srgbClr val="996633">
              <a:alpha val="43922"/>
            </a:srgbClr>
          </a:solidFill>
        </p:spPr>
      </p:pic>
      <p:sp>
        <p:nvSpPr>
          <p:cNvPr id="3" name="Rectángulo 2"/>
          <p:cNvSpPr/>
          <p:nvPr/>
        </p:nvSpPr>
        <p:spPr>
          <a:xfrm>
            <a:off x="233290" y="379939"/>
            <a:ext cx="6522683" cy="769441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0" cap="none" spc="0" dirty="0" smtClean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PUEBLO BONITO MAZATLAN</a:t>
            </a:r>
            <a:endParaRPr lang="es-ES" sz="4400" b="0" cap="none" spc="0" dirty="0">
              <a:ln w="0"/>
              <a:solidFill>
                <a:srgbClr val="6633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1028" name="Picture 4" descr="http://www.pueblobonito-mazatlan.com.mx/interactive/leftPanel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688" y="-7862"/>
            <a:ext cx="3094694" cy="177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561477" y="2337433"/>
            <a:ext cx="3272587" cy="461665"/>
          </a:xfrm>
          <a:prstGeom prst="rect">
            <a:avLst/>
          </a:prstGeom>
          <a:solidFill>
            <a:srgbClr val="CC6600">
              <a:alpha val="43922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pPr algn="ctr"/>
            <a:r>
              <a:rPr lang="es-MX" dirty="0"/>
              <a:t>HABITACION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4347415" y="2337431"/>
            <a:ext cx="1989221" cy="461665"/>
          </a:xfrm>
          <a:prstGeom prst="rect">
            <a:avLst/>
          </a:prstGeom>
          <a:solidFill>
            <a:srgbClr val="CC6600">
              <a:alpha val="43922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s-MX" dirty="0"/>
              <a:t>COSTO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7182501" y="2337432"/>
            <a:ext cx="4357436" cy="461665"/>
          </a:xfrm>
          <a:prstGeom prst="rect">
            <a:avLst/>
          </a:prstGeom>
          <a:solidFill>
            <a:srgbClr val="CC6600">
              <a:alpha val="43922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s-MX" dirty="0"/>
              <a:t>INCLUYE</a:t>
            </a:r>
          </a:p>
        </p:txBody>
      </p:sp>
      <p:sp>
        <p:nvSpPr>
          <p:cNvPr id="29" name="CuadroTexto 28"/>
          <p:cNvSpPr txBox="1"/>
          <p:nvPr/>
        </p:nvSpPr>
        <p:spPr>
          <a:xfrm>
            <a:off x="545434" y="3172328"/>
            <a:ext cx="3272588" cy="461665"/>
          </a:xfrm>
          <a:prstGeom prst="rect">
            <a:avLst/>
          </a:prstGeom>
          <a:solidFill>
            <a:srgbClr val="996633">
              <a:alpha val="43922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SENCILLA - JUNIOR</a:t>
            </a:r>
            <a:endParaRPr lang="es-MX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545434" y="3954833"/>
            <a:ext cx="3272588" cy="461665"/>
          </a:xfrm>
          <a:prstGeom prst="rect">
            <a:avLst/>
          </a:prstGeom>
          <a:solidFill>
            <a:srgbClr val="996633">
              <a:alpha val="43922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s-MX" dirty="0"/>
              <a:t>DOBLE - JUNIOR</a:t>
            </a:r>
          </a:p>
        </p:txBody>
      </p:sp>
      <p:sp>
        <p:nvSpPr>
          <p:cNvPr id="31" name="CuadroTexto 30"/>
          <p:cNvSpPr txBox="1"/>
          <p:nvPr/>
        </p:nvSpPr>
        <p:spPr>
          <a:xfrm>
            <a:off x="537414" y="4652662"/>
            <a:ext cx="3272588" cy="461665"/>
          </a:xfrm>
          <a:prstGeom prst="rect">
            <a:avLst/>
          </a:prstGeom>
          <a:solidFill>
            <a:srgbClr val="996633">
              <a:alpha val="43922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s-MX" dirty="0"/>
              <a:t>LUXORY SENCILLA</a:t>
            </a:r>
          </a:p>
        </p:txBody>
      </p:sp>
      <p:sp>
        <p:nvSpPr>
          <p:cNvPr id="32" name="CuadroTexto 31"/>
          <p:cNvSpPr txBox="1"/>
          <p:nvPr/>
        </p:nvSpPr>
        <p:spPr>
          <a:xfrm>
            <a:off x="561478" y="5366536"/>
            <a:ext cx="3272588" cy="461665"/>
          </a:xfrm>
          <a:prstGeom prst="rect">
            <a:avLst/>
          </a:prstGeom>
          <a:solidFill>
            <a:srgbClr val="996633">
              <a:alpha val="43922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s-MX" dirty="0"/>
              <a:t>LUXORY DOBLE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4347415" y="3172327"/>
            <a:ext cx="1989221" cy="461665"/>
          </a:xfrm>
          <a:prstGeom prst="rect">
            <a:avLst/>
          </a:prstGeom>
          <a:solidFill>
            <a:srgbClr val="996633">
              <a:alpha val="43922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pPr algn="ctr"/>
            <a:r>
              <a:rPr lang="es-MX" dirty="0"/>
              <a:t>$1,770.00</a:t>
            </a:r>
          </a:p>
        </p:txBody>
      </p:sp>
      <p:sp>
        <p:nvSpPr>
          <p:cNvPr id="34" name="CuadroTexto 33"/>
          <p:cNvSpPr txBox="1"/>
          <p:nvPr/>
        </p:nvSpPr>
        <p:spPr>
          <a:xfrm>
            <a:off x="4347415" y="3949434"/>
            <a:ext cx="1989221" cy="461665"/>
          </a:xfrm>
          <a:prstGeom prst="rect">
            <a:avLst/>
          </a:prstGeom>
          <a:solidFill>
            <a:srgbClr val="996633">
              <a:alpha val="43922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s-MX" dirty="0"/>
              <a:t>$1,810.00</a:t>
            </a:r>
          </a:p>
        </p:txBody>
      </p:sp>
      <p:sp>
        <p:nvSpPr>
          <p:cNvPr id="35" name="CuadroTexto 34"/>
          <p:cNvSpPr txBox="1"/>
          <p:nvPr/>
        </p:nvSpPr>
        <p:spPr>
          <a:xfrm>
            <a:off x="4347414" y="4658439"/>
            <a:ext cx="1989221" cy="461665"/>
          </a:xfrm>
          <a:prstGeom prst="rect">
            <a:avLst/>
          </a:prstGeom>
          <a:solidFill>
            <a:srgbClr val="996633">
              <a:alpha val="43922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s-MX" dirty="0"/>
              <a:t>$2,100.00</a:t>
            </a:r>
          </a:p>
        </p:txBody>
      </p:sp>
      <p:sp>
        <p:nvSpPr>
          <p:cNvPr id="36" name="CuadroTexto 35"/>
          <p:cNvSpPr txBox="1"/>
          <p:nvPr/>
        </p:nvSpPr>
        <p:spPr>
          <a:xfrm>
            <a:off x="4347414" y="5366535"/>
            <a:ext cx="1989221" cy="461665"/>
          </a:xfrm>
          <a:prstGeom prst="rect">
            <a:avLst/>
          </a:prstGeom>
          <a:solidFill>
            <a:srgbClr val="996633">
              <a:alpha val="43922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s-MX" dirty="0"/>
              <a:t>$2,150.00</a:t>
            </a:r>
          </a:p>
        </p:txBody>
      </p:sp>
      <p:sp>
        <p:nvSpPr>
          <p:cNvPr id="37" name="CuadroTexto 36"/>
          <p:cNvSpPr txBox="1"/>
          <p:nvPr/>
        </p:nvSpPr>
        <p:spPr>
          <a:xfrm>
            <a:off x="7182501" y="3461083"/>
            <a:ext cx="4357436" cy="1938992"/>
          </a:xfrm>
          <a:prstGeom prst="rect">
            <a:avLst/>
          </a:prstGeom>
          <a:solidFill>
            <a:srgbClr val="996633">
              <a:alpha val="43922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s-MX" dirty="0"/>
              <a:t>* PRECIO POR HABITACIÓN POR    </a:t>
            </a:r>
          </a:p>
          <a:p>
            <a:r>
              <a:rPr lang="es-MX" dirty="0"/>
              <a:t>  NOCHE.</a:t>
            </a:r>
          </a:p>
          <a:p>
            <a:r>
              <a:rPr lang="es-MX" dirty="0"/>
              <a:t>* NO INCLUYE ALIMENTOS</a:t>
            </a:r>
          </a:p>
          <a:p>
            <a:r>
              <a:rPr lang="es-MX" dirty="0"/>
              <a:t>* IMPUESTOS Y PROPINAS</a:t>
            </a:r>
          </a:p>
          <a:p>
            <a:r>
              <a:rPr lang="es-MX" dirty="0"/>
              <a:t>  INCLUIDAS</a:t>
            </a:r>
          </a:p>
        </p:txBody>
      </p:sp>
    </p:spTree>
    <p:extLst>
      <p:ext uri="{BB962C8B-B14F-4D97-AF65-F5344CB8AC3E}">
        <p14:creationId xmlns:p14="http://schemas.microsoft.com/office/powerpoint/2010/main" val="277255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C000">
              <a:alpha val="44000"/>
            </a:srgbClr>
          </a:solidFill>
        </p:spPr>
      </p:pic>
      <p:sp>
        <p:nvSpPr>
          <p:cNvPr id="3" name="Rectángulo 2"/>
          <p:cNvSpPr/>
          <p:nvPr/>
        </p:nvSpPr>
        <p:spPr>
          <a:xfrm>
            <a:off x="529504" y="350605"/>
            <a:ext cx="3597203" cy="769441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HABITACIONES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6842" y="530510"/>
            <a:ext cx="4165987" cy="2379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04" y="1153901"/>
            <a:ext cx="4068852" cy="235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1519" y="3909760"/>
            <a:ext cx="4034481" cy="2546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1898" y="3269908"/>
            <a:ext cx="2582603" cy="3186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880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C000">
              <a:alpha val="44000"/>
            </a:srgbClr>
          </a:solidFill>
        </p:spPr>
      </p:pic>
      <p:sp>
        <p:nvSpPr>
          <p:cNvPr id="2" name="Rectángulo 1"/>
          <p:cNvSpPr/>
          <p:nvPr/>
        </p:nvSpPr>
        <p:spPr>
          <a:xfrm>
            <a:off x="532987" y="264707"/>
            <a:ext cx="3904980" cy="769441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RESTAURANTES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382567" y="1238289"/>
            <a:ext cx="2824271" cy="461665"/>
          </a:xfrm>
          <a:prstGeom prst="rect">
            <a:avLst/>
          </a:prstGeom>
          <a:solidFill>
            <a:srgbClr val="CC6600">
              <a:alpha val="43922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pPr algn="l"/>
            <a:r>
              <a:rPr lang="es-MX" dirty="0"/>
              <a:t>Gourmet Angelo’s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82567" y="1796715"/>
            <a:ext cx="7670570" cy="769441"/>
          </a:xfrm>
          <a:prstGeom prst="rect">
            <a:avLst/>
          </a:prstGeom>
          <a:solidFill>
            <a:srgbClr val="996633">
              <a:alpha val="43922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s-MX" sz="2200" dirty="0"/>
              <a:t>Alta cocina Internacional y del norte de Italia. Música romántica de piano. Lista de vinos selectos.  De 06:00 pm – </a:t>
            </a:r>
            <a:r>
              <a:rPr lang="es-MX" sz="2200" dirty="0" smtClean="0"/>
              <a:t>12:00 am.</a:t>
            </a:r>
            <a:endParaRPr lang="es-MX" sz="2200" dirty="0"/>
          </a:p>
        </p:txBody>
      </p:sp>
      <p:sp>
        <p:nvSpPr>
          <p:cNvPr id="6" name="CuadroTexto 5"/>
          <p:cNvSpPr txBox="1"/>
          <p:nvPr/>
        </p:nvSpPr>
        <p:spPr>
          <a:xfrm>
            <a:off x="8597142" y="3090700"/>
            <a:ext cx="2824271" cy="461665"/>
          </a:xfrm>
          <a:prstGeom prst="rect">
            <a:avLst/>
          </a:prstGeom>
          <a:solidFill>
            <a:srgbClr val="CC6600">
              <a:alpha val="43922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pPr algn="l"/>
            <a:r>
              <a:rPr lang="es-MX" dirty="0" smtClean="0"/>
              <a:t>Las Palomas</a:t>
            </a:r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3750843" y="3740127"/>
            <a:ext cx="7670570" cy="769441"/>
          </a:xfrm>
          <a:prstGeom prst="rect">
            <a:avLst/>
          </a:prstGeom>
          <a:solidFill>
            <a:srgbClr val="996633">
              <a:alpha val="43922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s-MX" sz="2200" dirty="0" smtClean="0"/>
              <a:t>Platillos Tradicionales Mexicanos y alta cocina Internacional. Desayunos: 7:00 am – 12:00 pm Cenas de 6:00 pm a 11:00 pm.</a:t>
            </a:r>
            <a:endParaRPr lang="es-MX" sz="2200" dirty="0"/>
          </a:p>
        </p:txBody>
      </p:sp>
      <p:pic>
        <p:nvPicPr>
          <p:cNvPr id="2050" name="Picture 2" descr="restaurantes de Mazatl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67" y="2981314"/>
            <a:ext cx="2968574" cy="16808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382566" y="4846477"/>
            <a:ext cx="2824271" cy="461665"/>
          </a:xfrm>
          <a:prstGeom prst="rect">
            <a:avLst/>
          </a:prstGeom>
          <a:solidFill>
            <a:srgbClr val="CC6600">
              <a:alpha val="43922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pPr algn="l"/>
            <a:r>
              <a:rPr lang="es-MX" dirty="0" err="1" smtClean="0"/>
              <a:t>Cilantro’s</a:t>
            </a:r>
            <a:endParaRPr lang="es-MX" dirty="0"/>
          </a:p>
        </p:txBody>
      </p:sp>
      <p:sp>
        <p:nvSpPr>
          <p:cNvPr id="11" name="CuadroTexto 10"/>
          <p:cNvSpPr txBox="1"/>
          <p:nvPr/>
        </p:nvSpPr>
        <p:spPr>
          <a:xfrm>
            <a:off x="382567" y="5549721"/>
            <a:ext cx="7670570" cy="769441"/>
          </a:xfrm>
          <a:prstGeom prst="rect">
            <a:avLst/>
          </a:prstGeom>
          <a:solidFill>
            <a:srgbClr val="996633">
              <a:alpha val="43922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MX"/>
            </a:defPPr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s-MX" sz="2200" dirty="0" smtClean="0"/>
              <a:t>Frescos Mariscos y comida Internacional con excepcional vista al mar.  Horario de 12:00 pm a 11:00 pm.</a:t>
            </a:r>
            <a:endParaRPr lang="es-MX" sz="22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7142" y="4846477"/>
            <a:ext cx="2956372" cy="1608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910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251</TotalTime>
  <Words>689</Words>
  <Application>Microsoft Office PowerPoint</Application>
  <PresentationFormat>Personalizado</PresentationFormat>
  <Paragraphs>173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3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lastModifiedBy>HP</cp:lastModifiedBy>
  <cp:revision>32</cp:revision>
  <dcterms:created xsi:type="dcterms:W3CDTF">2015-01-14T17:13:03Z</dcterms:created>
  <dcterms:modified xsi:type="dcterms:W3CDTF">2015-07-15T16:13:41Z</dcterms:modified>
</cp:coreProperties>
</file>